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6858000" cx="12192000"/>
  <p:notesSz cx="6858000" cy="9144000"/>
  <p:embeddedFontLst>
    <p:embeddedFont>
      <p:font typeface="Arial Narrow"/>
      <p:regular r:id="rId26"/>
      <p:bold r:id="rId27"/>
      <p:italic r:id="rId28"/>
      <p:boldItalic r:id="rId29"/>
    </p:embeddedFont>
    <p:embeddedFont>
      <p:font typeface="Helvetica Neue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g/lH957ARdNvp5KUl+z9M90Vm5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ArialNarrow-regular.fntdata"/><Relationship Id="rId25" Type="http://schemas.openxmlformats.org/officeDocument/2006/relationships/slide" Target="slides/slide21.xml"/><Relationship Id="rId28" Type="http://schemas.openxmlformats.org/officeDocument/2006/relationships/font" Target="fonts/ArialNarrow-italic.fntdata"/><Relationship Id="rId27" Type="http://schemas.openxmlformats.org/officeDocument/2006/relationships/font" Target="fonts/ArialNarrow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ArialNarrow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HelveticaNeue-bold.fntdata"/><Relationship Id="rId30" Type="http://schemas.openxmlformats.org/officeDocument/2006/relationships/font" Target="fonts/HelveticaNeue-regular.fntdata"/><Relationship Id="rId11" Type="http://schemas.openxmlformats.org/officeDocument/2006/relationships/slide" Target="slides/slide7.xml"/><Relationship Id="rId33" Type="http://schemas.openxmlformats.org/officeDocument/2006/relationships/font" Target="fonts/HelveticaNeue-boldItalic.fntdata"/><Relationship Id="rId10" Type="http://schemas.openxmlformats.org/officeDocument/2006/relationships/slide" Target="slides/slide6.xml"/><Relationship Id="rId32" Type="http://schemas.openxmlformats.org/officeDocument/2006/relationships/font" Target="fonts/HelveticaNeue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customschemas.google.com/relationships/presentationmetadata" Target="meta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pt-PT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" name="Google Shape;7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5" name="Google Shape;8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421436c7b0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g3421436c7b0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421436c7b0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g3421436c7b0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1d1f55b4c1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g31d1f55b4c1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cção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1"/>
          <p:cNvSpPr txBox="1"/>
          <p:nvPr>
            <p:ph type="title"/>
          </p:nvPr>
        </p:nvSpPr>
        <p:spPr>
          <a:xfrm>
            <a:off x="831847" y="1709735"/>
            <a:ext cx="10515600" cy="1379829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000"/>
              <a:buFont typeface="Calibri"/>
              <a:buNone/>
              <a:defRPr b="1" i="0" sz="4000" u="none" cap="none" strike="noStrike">
                <a:solidFill>
                  <a:srgbClr val="3AB54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21"/>
          <p:cNvSpPr txBox="1"/>
          <p:nvPr>
            <p:ph idx="1" type="body"/>
          </p:nvPr>
        </p:nvSpPr>
        <p:spPr>
          <a:xfrm>
            <a:off x="831847" y="3648071"/>
            <a:ext cx="10515600" cy="1500182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B3838"/>
              </a:buClr>
              <a:buSzPts val="2400"/>
              <a:buFont typeface="Calibri"/>
              <a:buNone/>
              <a:defRPr sz="2400">
                <a:solidFill>
                  <a:srgbClr val="3B3838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0" type="dt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400"/>
              <a:buFont typeface="Arial Narrow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21"/>
          <p:cNvSpPr txBox="1"/>
          <p:nvPr>
            <p:ph idx="11" type="ftr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1"/>
          <p:cNvSpPr txBox="1"/>
          <p:nvPr>
            <p:ph idx="12" type="sldNum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o de Título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2"/>
          <p:cNvSpPr txBox="1"/>
          <p:nvPr>
            <p:ph type="ctrTitle"/>
          </p:nvPr>
        </p:nvSpPr>
        <p:spPr>
          <a:xfrm>
            <a:off x="1524000" y="1705365"/>
            <a:ext cx="9144000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  <a:defRPr b="1" i="0" sz="4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22"/>
          <p:cNvSpPr txBox="1"/>
          <p:nvPr>
            <p:ph idx="1" type="subTitle"/>
          </p:nvPr>
        </p:nvSpPr>
        <p:spPr>
          <a:xfrm>
            <a:off x="1524003" y="2834895"/>
            <a:ext cx="9144000" cy="3154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alibri"/>
              <a:buNone/>
              <a:defRPr sz="2400">
                <a:solidFill>
                  <a:srgbClr val="262626"/>
                </a:solidFill>
              </a:defRPr>
            </a:lvl1pPr>
            <a:lvl2pPr lvl="1" marR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b="0" i="0" u="none" cap="none" strike="noStrike">
                <a:solidFill>
                  <a:srgbClr val="262626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lvl="2" marR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b="0" i="0" sz="2400" u="none" cap="none" strike="noStrike">
                <a:solidFill>
                  <a:srgbClr val="262626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0" type="dt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400"/>
              <a:buFont typeface="Arial Narrow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22"/>
          <p:cNvSpPr txBox="1"/>
          <p:nvPr>
            <p:ph idx="11" type="ftr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22"/>
          <p:cNvSpPr txBox="1"/>
          <p:nvPr>
            <p:ph idx="12" type="sldNum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Duplo" type="twoObj">
  <p:cSld name="TWO_OBJECT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3"/>
          <p:cNvSpPr txBox="1"/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23"/>
          <p:cNvSpPr txBox="1"/>
          <p:nvPr>
            <p:ph idx="1" type="body"/>
          </p:nvPr>
        </p:nvSpPr>
        <p:spPr>
          <a:xfrm>
            <a:off x="838203" y="1825627"/>
            <a:ext cx="5181603" cy="43513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97B6A"/>
              </a:buClr>
              <a:buSzPts val="5400"/>
              <a:buFont typeface="Calibri"/>
              <a:buNone/>
              <a:defRPr/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2" type="body"/>
          </p:nvPr>
        </p:nvSpPr>
        <p:spPr>
          <a:xfrm>
            <a:off x="6172200" y="1825627"/>
            <a:ext cx="5181603" cy="43513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97B6A"/>
              </a:buClr>
              <a:buSzPts val="5400"/>
              <a:buFont typeface="Calibri"/>
              <a:buNone/>
              <a:defRPr/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0" type="dt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400"/>
              <a:buFont typeface="Arial Narrow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23"/>
          <p:cNvSpPr txBox="1"/>
          <p:nvPr>
            <p:ph idx="11" type="ftr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23"/>
          <p:cNvSpPr txBox="1"/>
          <p:nvPr>
            <p:ph idx="12" type="sldNum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/>
          <p:nvPr>
            <p:ph type="title"/>
          </p:nvPr>
        </p:nvSpPr>
        <p:spPr>
          <a:xfrm>
            <a:off x="839784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24"/>
          <p:cNvSpPr txBox="1"/>
          <p:nvPr>
            <p:ph idx="1" type="body"/>
          </p:nvPr>
        </p:nvSpPr>
        <p:spPr>
          <a:xfrm>
            <a:off x="839784" y="1681160"/>
            <a:ext cx="5157782" cy="82391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97B6A"/>
              </a:buClr>
              <a:buSzPts val="2400"/>
              <a:buFont typeface="Calibri"/>
              <a:buNone/>
              <a:defRPr b="1" sz="2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2" type="body"/>
          </p:nvPr>
        </p:nvSpPr>
        <p:spPr>
          <a:xfrm>
            <a:off x="839784" y="2505071"/>
            <a:ext cx="5157782" cy="36845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97B6A"/>
              </a:buClr>
              <a:buSzPts val="5400"/>
              <a:buFont typeface="Calibri"/>
              <a:buNone/>
              <a:defRPr/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4"/>
          <p:cNvSpPr txBox="1"/>
          <p:nvPr>
            <p:ph idx="3" type="body"/>
          </p:nvPr>
        </p:nvSpPr>
        <p:spPr>
          <a:xfrm>
            <a:off x="6172200" y="1681160"/>
            <a:ext cx="5183184" cy="82391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97B6A"/>
              </a:buClr>
              <a:buSzPts val="2400"/>
              <a:buFont typeface="Calibri"/>
              <a:buNone/>
              <a:defRPr b="1" sz="2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4" type="body"/>
          </p:nvPr>
        </p:nvSpPr>
        <p:spPr>
          <a:xfrm>
            <a:off x="6172200" y="2505071"/>
            <a:ext cx="5183184" cy="36845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97B6A"/>
              </a:buClr>
              <a:buSzPts val="5400"/>
              <a:buFont typeface="Calibri"/>
              <a:buNone/>
              <a:defRPr/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0" type="dt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400"/>
              <a:buFont typeface="Arial Narrow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24"/>
          <p:cNvSpPr txBox="1"/>
          <p:nvPr>
            <p:ph idx="11" type="ftr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24"/>
          <p:cNvSpPr txBox="1"/>
          <p:nvPr>
            <p:ph idx="12" type="sldNum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 Título" type="titleOnly">
  <p:cSld name="TITLE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5"/>
          <p:cNvSpPr txBox="1"/>
          <p:nvPr>
            <p:ph type="title"/>
          </p:nvPr>
        </p:nvSpPr>
        <p:spPr>
          <a:xfrm>
            <a:off x="1676396" y="1519312"/>
            <a:ext cx="8659093" cy="1325559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5000"/>
              <a:buFont typeface="Arial Narrow"/>
              <a:buNone/>
              <a:defRPr b="1" i="0" sz="5000" u="none" cap="none" strike="noStrike">
                <a:solidFill>
                  <a:srgbClr val="7030A0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25"/>
          <p:cNvSpPr txBox="1"/>
          <p:nvPr>
            <p:ph idx="10" type="dt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400"/>
              <a:buFont typeface="Arial Narrow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25"/>
          <p:cNvSpPr txBox="1"/>
          <p:nvPr>
            <p:ph idx="11" type="ftr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25"/>
          <p:cNvSpPr txBox="1"/>
          <p:nvPr>
            <p:ph idx="12" type="sldNum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6"/>
          <p:cNvSpPr txBox="1"/>
          <p:nvPr>
            <p:ph idx="10" type="dt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400"/>
              <a:buFont typeface="Arial Narrow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26"/>
          <p:cNvSpPr txBox="1"/>
          <p:nvPr>
            <p:ph idx="11" type="ftr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26"/>
          <p:cNvSpPr txBox="1"/>
          <p:nvPr>
            <p:ph idx="12" type="sldNum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7"/>
          <p:cNvSpPr txBox="1"/>
          <p:nvPr>
            <p:ph type="title"/>
          </p:nvPr>
        </p:nvSpPr>
        <p:spPr>
          <a:xfrm>
            <a:off x="839784" y="457200"/>
            <a:ext cx="39322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27"/>
          <p:cNvSpPr txBox="1"/>
          <p:nvPr>
            <p:ph idx="1" type="body"/>
          </p:nvPr>
        </p:nvSpPr>
        <p:spPr>
          <a:xfrm>
            <a:off x="5183184" y="987423"/>
            <a:ext cx="6172200" cy="4873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97B6A"/>
              </a:buClr>
              <a:buSzPts val="3200"/>
              <a:buFont typeface="Calibri"/>
              <a:buNone/>
              <a:defRPr sz="3200"/>
            </a:lvl1pPr>
            <a:lvl2pPr indent="-4064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27"/>
          <p:cNvSpPr txBox="1"/>
          <p:nvPr>
            <p:ph idx="2" type="body"/>
          </p:nvPr>
        </p:nvSpPr>
        <p:spPr>
          <a:xfrm>
            <a:off x="839784" y="2057400"/>
            <a:ext cx="3932240" cy="3811584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97B6A"/>
              </a:buClr>
              <a:buSzPts val="1600"/>
              <a:buFont typeface="Calibri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27"/>
          <p:cNvSpPr txBox="1"/>
          <p:nvPr>
            <p:ph idx="10" type="dt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400"/>
              <a:buFont typeface="Arial Narrow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27"/>
          <p:cNvSpPr txBox="1"/>
          <p:nvPr>
            <p:ph idx="11" type="ftr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27"/>
          <p:cNvSpPr txBox="1"/>
          <p:nvPr>
            <p:ph idx="12" type="sldNum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/>
          <p:nvPr>
            <p:ph type="title"/>
          </p:nvPr>
        </p:nvSpPr>
        <p:spPr>
          <a:xfrm>
            <a:off x="839784" y="457200"/>
            <a:ext cx="39322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28"/>
          <p:cNvSpPr/>
          <p:nvPr>
            <p:ph idx="2" type="pic"/>
          </p:nvPr>
        </p:nvSpPr>
        <p:spPr>
          <a:xfrm>
            <a:off x="5183184" y="987423"/>
            <a:ext cx="6172200" cy="4873623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28"/>
          <p:cNvSpPr txBox="1"/>
          <p:nvPr>
            <p:ph idx="1" type="body"/>
          </p:nvPr>
        </p:nvSpPr>
        <p:spPr>
          <a:xfrm>
            <a:off x="839784" y="2057400"/>
            <a:ext cx="3932240" cy="3811584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97B6A"/>
              </a:buClr>
              <a:buSzPts val="1600"/>
              <a:buFont typeface="Calibri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28"/>
          <p:cNvSpPr txBox="1"/>
          <p:nvPr>
            <p:ph idx="10" type="dt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400"/>
              <a:buFont typeface="Arial Narrow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28"/>
          <p:cNvSpPr txBox="1"/>
          <p:nvPr>
            <p:ph idx="11" type="ftr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28"/>
          <p:cNvSpPr txBox="1"/>
          <p:nvPr>
            <p:ph idx="12" type="sldNum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/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29"/>
          <p:cNvSpPr txBox="1"/>
          <p:nvPr>
            <p:ph idx="1" type="body"/>
          </p:nvPr>
        </p:nvSpPr>
        <p:spPr>
          <a:xfrm rot="5400000">
            <a:off x="5486464" y="-2916854"/>
            <a:ext cx="121907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97B6A"/>
              </a:buClr>
              <a:buSzPts val="5400"/>
              <a:buFont typeface="Calibri"/>
              <a:buNone/>
              <a:defRPr/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29"/>
          <p:cNvSpPr txBox="1"/>
          <p:nvPr>
            <p:ph idx="10" type="dt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400"/>
              <a:buFont typeface="Arial Narrow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29"/>
          <p:cNvSpPr txBox="1"/>
          <p:nvPr>
            <p:ph idx="11" type="ftr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29"/>
          <p:cNvSpPr txBox="1"/>
          <p:nvPr>
            <p:ph idx="12" type="sldNum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e Texto" type="vertTitleAndTx">
  <p:cSld name="VERTICAL_TITLE_AND_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0"/>
          <p:cNvSpPr txBox="1"/>
          <p:nvPr>
            <p:ph type="title"/>
          </p:nvPr>
        </p:nvSpPr>
        <p:spPr>
          <a:xfrm rot="5400000">
            <a:off x="7133436" y="1956596"/>
            <a:ext cx="5811834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30"/>
          <p:cNvSpPr txBox="1"/>
          <p:nvPr>
            <p:ph idx="1" type="body"/>
          </p:nvPr>
        </p:nvSpPr>
        <p:spPr>
          <a:xfrm rot="5400000">
            <a:off x="1799434" y="-596102"/>
            <a:ext cx="5811834" cy="7734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97B6A"/>
              </a:buClr>
              <a:buSzPts val="5400"/>
              <a:buFont typeface="Calibri"/>
              <a:buNone/>
              <a:defRPr/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30"/>
          <p:cNvSpPr txBox="1"/>
          <p:nvPr>
            <p:ph idx="10" type="dt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400"/>
              <a:buFont typeface="Arial Narrow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30"/>
          <p:cNvSpPr txBox="1"/>
          <p:nvPr>
            <p:ph idx="11" type="ftr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30"/>
          <p:cNvSpPr txBox="1"/>
          <p:nvPr>
            <p:ph idx="12" type="sldNum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0"/>
          <p:cNvPicPr preferRelativeResize="0"/>
          <p:nvPr/>
        </p:nvPicPr>
        <p:blipFill rotWithShape="1">
          <a:blip r:embed="rId1">
            <a:alphaModFix amt="12000"/>
          </a:blip>
          <a:srcRect b="22092" l="0" r="32294" t="11699"/>
          <a:stretch/>
        </p:blipFill>
        <p:spPr>
          <a:xfrm>
            <a:off x="5924905" y="0"/>
            <a:ext cx="62670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838203" y="1731407"/>
            <a:ext cx="10515600" cy="1219078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97B6A"/>
              </a:buClr>
              <a:buSzPts val="5400"/>
              <a:buFont typeface="Calibri"/>
              <a:buNone/>
              <a:defRPr b="0" i="0" sz="5400" u="none" cap="none" strike="noStrike">
                <a:solidFill>
                  <a:srgbClr val="097B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Co-funded by the European Union logo in png for web usage" id="12" name="Google Shape;12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53065" y="6459944"/>
            <a:ext cx="1638935" cy="343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18210" y="77554"/>
            <a:ext cx="1303220" cy="145836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instagram.com/share/BACtMWozQ9" TargetMode="External"/><Relationship Id="rId4" Type="http://schemas.openxmlformats.org/officeDocument/2006/relationships/image" Target="../media/image6.jp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rive.google.com/drive/folders/1403w4pkHLMnEPCXH-iDGa5tArDKByU_n?usp=share_link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"/>
          <p:cNvSpPr txBox="1"/>
          <p:nvPr>
            <p:ph type="title"/>
          </p:nvPr>
        </p:nvSpPr>
        <p:spPr>
          <a:xfrm>
            <a:off x="844553" y="2501900"/>
            <a:ext cx="10515600" cy="2032943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6000"/>
              <a:buFont typeface="Calibri"/>
              <a:buNone/>
            </a:pPr>
            <a:r>
              <a:rPr lang="pt-PT" sz="6000"/>
              <a:t>KICKOFF MEETING</a:t>
            </a:r>
            <a:br>
              <a:rPr lang="pt-PT"/>
            </a:br>
            <a:br>
              <a:rPr lang="pt-PT"/>
            </a:br>
            <a:r>
              <a:rPr lang="pt-PT"/>
              <a:t>PORTO - PORTUGAL</a:t>
            </a:r>
            <a:endParaRPr/>
          </a:p>
        </p:txBody>
      </p:sp>
      <p:sp>
        <p:nvSpPr>
          <p:cNvPr id="82" name="Google Shape;82;p1"/>
          <p:cNvSpPr txBox="1"/>
          <p:nvPr>
            <p:ph idx="1" type="body"/>
          </p:nvPr>
        </p:nvSpPr>
        <p:spPr>
          <a:xfrm>
            <a:off x="1029555" y="4802055"/>
            <a:ext cx="10515600" cy="32874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B3838"/>
              </a:buClr>
              <a:buSzPts val="1800"/>
              <a:buFont typeface="Calibri"/>
              <a:buNone/>
            </a:pPr>
            <a:r>
              <a:rPr lang="pt-PT" sz="2000"/>
              <a:t>20th–21st March 2025</a:t>
            </a:r>
            <a:endParaRPr sz="3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"/>
          <p:cNvSpPr txBox="1"/>
          <p:nvPr>
            <p:ph type="ctrTitle"/>
          </p:nvPr>
        </p:nvSpPr>
        <p:spPr>
          <a:xfrm>
            <a:off x="1524003" y="868681"/>
            <a:ext cx="9144000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Font typeface="Calibri"/>
              <a:buNone/>
            </a:pPr>
            <a:r>
              <a:rPr lang="pt-PT" sz="4400">
                <a:solidFill>
                  <a:srgbClr val="3AB54A"/>
                </a:solidFill>
              </a:rPr>
              <a:t>AGENDA</a:t>
            </a:r>
            <a:endParaRPr sz="4800">
              <a:solidFill>
                <a:srgbClr val="3AB54A"/>
              </a:solidFill>
            </a:endParaRPr>
          </a:p>
        </p:txBody>
      </p:sp>
      <p:sp>
        <p:nvSpPr>
          <p:cNvPr id="88" name="Google Shape;88;p2"/>
          <p:cNvSpPr txBox="1"/>
          <p:nvPr>
            <p:ph idx="1" type="subTitle"/>
          </p:nvPr>
        </p:nvSpPr>
        <p:spPr>
          <a:xfrm>
            <a:off x="1524002" y="2150611"/>
            <a:ext cx="10325097" cy="2492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E5FF"/>
              </a:buClr>
              <a:buSzPts val="2400"/>
              <a:buFont typeface="Arial"/>
              <a:buChar char="•"/>
            </a:pPr>
            <a:r>
              <a:rPr lang="pt-PT" sz="2400">
                <a:latin typeface="Helvetica Neue"/>
                <a:ea typeface="Helvetica Neue"/>
                <a:cs typeface="Helvetica Neue"/>
                <a:sym typeface="Helvetica Neue"/>
              </a:rPr>
              <a:t>Welcome, agenda, introductory notes</a:t>
            </a:r>
            <a:endParaRPr/>
          </a:p>
          <a:p>
            <a:pPr indent="-457200" lvl="0" marL="457200" rtl="0" algn="just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26E5FF"/>
              </a:buClr>
              <a:buSzPts val="2400"/>
              <a:buFont typeface="Arial"/>
              <a:buChar char="•"/>
            </a:pPr>
            <a:r>
              <a:rPr lang="pt-PT">
                <a:latin typeface="Helvetica Neue"/>
                <a:ea typeface="Helvetica Neue"/>
                <a:cs typeface="Helvetica Neue"/>
                <a:sym typeface="Helvetica Neue"/>
              </a:rPr>
              <a:t>P</a:t>
            </a:r>
            <a:r>
              <a:rPr lang="pt-PT" sz="2400">
                <a:latin typeface="Helvetica Neue"/>
                <a:ea typeface="Helvetica Neue"/>
                <a:cs typeface="Helvetica Neue"/>
                <a:sym typeface="Helvetica Neue"/>
              </a:rPr>
              <a:t>resentation of Partner Members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rtl="0" algn="just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26E5FF"/>
              </a:buClr>
              <a:buSzPts val="2400"/>
              <a:buFont typeface="Arial"/>
              <a:buChar char="•"/>
            </a:pPr>
            <a:r>
              <a:rPr lang="pt-PT" sz="2400">
                <a:latin typeface="Helvetica Neue"/>
                <a:ea typeface="Helvetica Neue"/>
                <a:cs typeface="Helvetica Neue"/>
                <a:sym typeface="Helvetica Neue"/>
              </a:rPr>
              <a:t>Short presentation of Project</a:t>
            </a:r>
            <a:endParaRPr/>
          </a:p>
          <a:p>
            <a:pPr indent="-457200" lvl="0" marL="457200" rtl="0" algn="just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26E5FF"/>
              </a:buClr>
              <a:buSzPts val="2400"/>
              <a:buFont typeface="Arial"/>
              <a:buChar char="•"/>
            </a:pPr>
            <a:r>
              <a:rPr lang="pt-PT" sz="2400">
                <a:latin typeface="Helvetica Neue"/>
                <a:ea typeface="Helvetica Neue"/>
                <a:cs typeface="Helvetica Neue"/>
                <a:sym typeface="Helvetica Neue"/>
              </a:rPr>
              <a:t>Administrative &amp; financial management procedures</a:t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"/>
          <p:cNvSpPr txBox="1"/>
          <p:nvPr>
            <p:ph type="ctrTitle"/>
          </p:nvPr>
        </p:nvSpPr>
        <p:spPr>
          <a:xfrm>
            <a:off x="1524003" y="868681"/>
            <a:ext cx="9144000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Font typeface="Calibri"/>
              <a:buNone/>
            </a:pPr>
            <a:r>
              <a:rPr lang="pt-PT" sz="4400">
                <a:solidFill>
                  <a:srgbClr val="3AB54A"/>
                </a:solidFill>
              </a:rPr>
              <a:t>PARTNERS</a:t>
            </a:r>
            <a:endParaRPr sz="4800">
              <a:solidFill>
                <a:srgbClr val="3AB54A"/>
              </a:solidFill>
            </a:endParaRPr>
          </a:p>
        </p:txBody>
      </p:sp>
      <p:sp>
        <p:nvSpPr>
          <p:cNvPr id="94" name="Google Shape;94;p3"/>
          <p:cNvSpPr txBox="1"/>
          <p:nvPr>
            <p:ph idx="1" type="subTitle"/>
          </p:nvPr>
        </p:nvSpPr>
        <p:spPr>
          <a:xfrm>
            <a:off x="1524002" y="2150611"/>
            <a:ext cx="10325097" cy="4093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Char char="•"/>
            </a:pPr>
            <a:r>
              <a:rPr lang="pt-PT" sz="2000">
                <a:latin typeface="Helvetica Neue"/>
                <a:ea typeface="Helvetica Neue"/>
                <a:cs typeface="Helvetica Neue"/>
                <a:sym typeface="Helvetica Neue"/>
              </a:rPr>
              <a:t>Agrupamento de Escolas Augusto Cabrita- Portugal</a:t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Char char="•"/>
            </a:pPr>
            <a:r>
              <a:rPr lang="pt-PT" sz="2000">
                <a:latin typeface="Helvetica Neue"/>
                <a:ea typeface="Helvetica Neue"/>
                <a:cs typeface="Helvetica Neue"/>
                <a:sym typeface="Helvetica Neue"/>
              </a:rPr>
              <a:t>Sucessos Criativos, Lda, Portugal  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Char char="•"/>
            </a:pPr>
            <a:r>
              <a:rPr lang="pt-PT" sz="2000">
                <a:latin typeface="Helvetica Neue"/>
                <a:ea typeface="Helvetica Neue"/>
                <a:cs typeface="Helvetica Neue"/>
                <a:sym typeface="Helvetica Neue"/>
              </a:rPr>
              <a:t>1 GYMNASIO PAPAGOU, Greece  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Char char="•"/>
            </a:pPr>
            <a:r>
              <a:rPr lang="pt-PT" sz="2000">
                <a:latin typeface="Helvetica Neue"/>
                <a:ea typeface="Helvetica Neue"/>
                <a:cs typeface="Helvetica Neue"/>
                <a:sym typeface="Helvetica Neue"/>
              </a:rPr>
              <a:t>Profesionalna gimnazia Asen Zlatarov, Bulgaria  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Char char="•"/>
            </a:pPr>
            <a:r>
              <a:rPr lang="pt-PT" sz="2000">
                <a:latin typeface="Helvetica Neue"/>
                <a:ea typeface="Helvetica Neue"/>
                <a:cs typeface="Helvetica Neue"/>
                <a:sym typeface="Helvetica Neue"/>
              </a:rPr>
              <a:t>Liceo Classico e linguistico carmine sylos, Italy  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Char char="•"/>
            </a:pPr>
            <a:r>
              <a:rPr lang="pt-PT" sz="2000">
                <a:latin typeface="Helvetica Neue"/>
                <a:ea typeface="Helvetica Neue"/>
                <a:cs typeface="Helvetica Neue"/>
                <a:sym typeface="Helvetica Neue"/>
              </a:rPr>
              <a:t>ÖZEL GEBZE BAHÇEŞEHİR FEN VE TEKNOLOJİ LİSESİ, Türkiye  </a:t>
            </a:r>
            <a:endParaRPr/>
          </a:p>
          <a:p>
            <a:pPr indent="-342900" lvl="0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Char char="•"/>
            </a:pPr>
            <a:r>
              <a:rPr lang="pt-PT" sz="2000">
                <a:latin typeface="Helvetica Neue"/>
                <a:ea typeface="Helvetica Neue"/>
                <a:cs typeface="Helvetica Neue"/>
                <a:sym typeface="Helvetica Neue"/>
              </a:rPr>
              <a:t>BAHCESEHIR UNIVERSITESI FOUNDATION, Türkiye </a:t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/>
          <p:nvPr>
            <p:ph type="ctrTitle"/>
          </p:nvPr>
        </p:nvSpPr>
        <p:spPr>
          <a:xfrm>
            <a:off x="1524003" y="868681"/>
            <a:ext cx="9144000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OBJECTIVES</a:t>
            </a:r>
            <a:endParaRPr sz="4400">
              <a:solidFill>
                <a:srgbClr val="3AB54A"/>
              </a:solidFill>
            </a:endParaRPr>
          </a:p>
        </p:txBody>
      </p:sp>
      <p:sp>
        <p:nvSpPr>
          <p:cNvPr id="100" name="Google Shape;100;p4"/>
          <p:cNvSpPr txBox="1"/>
          <p:nvPr>
            <p:ph idx="1" type="subTitle"/>
          </p:nvPr>
        </p:nvSpPr>
        <p:spPr>
          <a:xfrm>
            <a:off x="1524002" y="2150611"/>
            <a:ext cx="10325100" cy="54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6550" lvl="0" marL="3429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O1-Raise awareness of environmental and climate change solutions through hands-on experiences in sustainable agriculture and hydroponics.</a:t>
            </a:r>
            <a:endParaRPr sz="19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2000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3429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O2-Develop the skills and confidence of teachers in the use and development of an integrated IoT and AI-based hydroponic system that optimizes plant growth, maximizes yield, and promotes sustainable agriculture practices.</a:t>
            </a:r>
            <a:endParaRPr sz="19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2000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3429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O3-Encourage teachers to adopt a multidisciplinary approach in creating innovative practices to combat climate change through a strategy based on hydroponic system with IoT and AI.</a:t>
            </a:r>
            <a:endParaRPr sz="19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2000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3429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O4- Dynamize a Hydroponic Community Hub, where students and teachers can collaborate creating solutions in order to address issues around the fight against climate change.</a:t>
            </a:r>
            <a:endParaRPr sz="1900"/>
          </a:p>
          <a:p>
            <a:pPr indent="-215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None/>
            </a:pPr>
            <a:r>
              <a:t/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1590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None/>
            </a:pPr>
            <a:r>
              <a:t/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 txBox="1"/>
          <p:nvPr>
            <p:ph type="ctrTitle"/>
          </p:nvPr>
        </p:nvSpPr>
        <p:spPr>
          <a:xfrm>
            <a:off x="1524003" y="868681"/>
            <a:ext cx="9144000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MAIN RESULTS</a:t>
            </a:r>
            <a:endParaRPr sz="4400">
              <a:solidFill>
                <a:srgbClr val="3AB54A"/>
              </a:solidFill>
            </a:endParaRPr>
          </a:p>
        </p:txBody>
      </p:sp>
      <p:sp>
        <p:nvSpPr>
          <p:cNvPr id="106" name="Google Shape;106;p5"/>
          <p:cNvSpPr txBox="1"/>
          <p:nvPr>
            <p:ph idx="1" type="subTitle"/>
          </p:nvPr>
        </p:nvSpPr>
        <p:spPr>
          <a:xfrm>
            <a:off x="1524002" y="2150611"/>
            <a:ext cx="10325100" cy="44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655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Study - Exploring Sustainability approaches in secondary education Curriculum of Partnership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15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1 Training program focus on Hydroponics: Systems, Benefits, and Applications -16 teachers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15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IoT and AI Hydroponic Kit developed and Guides to install (DIY)</a:t>
            </a:r>
            <a:endParaRPr sz="1900"/>
          </a:p>
          <a:p>
            <a:pPr indent="-215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AI platform to analyze the input data from the sensors and give recommendations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15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1 Training program and materials - The IoT Hydroponic Kit (16 teachers)</a:t>
            </a:r>
            <a:endParaRPr sz="1900"/>
          </a:p>
          <a:p>
            <a:pPr indent="-215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Hydroponic Community Hub with 70 lesson plans, projects and other resources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15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2000"/>
              <a:buFont typeface="Arial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Replication and disseminations actions (in total 700 participants)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/>
          <p:nvPr>
            <p:ph type="ctrTitle"/>
          </p:nvPr>
        </p:nvSpPr>
        <p:spPr>
          <a:xfrm>
            <a:off x="1524003" y="868681"/>
            <a:ext cx="9144000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WORKPACKAGES</a:t>
            </a:r>
            <a:endParaRPr sz="4400">
              <a:solidFill>
                <a:srgbClr val="3AB54A"/>
              </a:solidFill>
            </a:endParaRPr>
          </a:p>
        </p:txBody>
      </p:sp>
      <p:sp>
        <p:nvSpPr>
          <p:cNvPr id="112" name="Google Shape;112;p6"/>
          <p:cNvSpPr txBox="1"/>
          <p:nvPr>
            <p:ph idx="1" type="subTitle"/>
          </p:nvPr>
        </p:nvSpPr>
        <p:spPr>
          <a:xfrm>
            <a:off x="1524002" y="2150611"/>
            <a:ext cx="103251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6550" lvl="0" marL="3429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Work package n°1 - Project Management 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3429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Work package n°2 - Capacity Building in Hydroponics with AI and IoT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3429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Work package n°3 - IoT Hydroponic Kit and AI Platform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6550" lvl="0" marL="34290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Work package n°4 - Hydroponic Community Hub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"/>
          <p:cNvSpPr txBox="1"/>
          <p:nvPr>
            <p:ph type="ctrTitle"/>
          </p:nvPr>
        </p:nvSpPr>
        <p:spPr>
          <a:xfrm>
            <a:off x="1524003" y="868681"/>
            <a:ext cx="9144000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WP1 - </a:t>
            </a:r>
            <a:r>
              <a:rPr lang="pt-PT" sz="4400">
                <a:solidFill>
                  <a:srgbClr val="3AB549"/>
                </a:solidFill>
              </a:rPr>
              <a:t>Project</a:t>
            </a:r>
            <a:r>
              <a:rPr lang="pt-PT" sz="4400">
                <a:solidFill>
                  <a:srgbClr val="3AB54A"/>
                </a:solidFill>
              </a:rPr>
              <a:t> Management </a:t>
            </a:r>
            <a:endParaRPr sz="4400">
              <a:solidFill>
                <a:srgbClr val="3AB54A"/>
              </a:solidFill>
            </a:endParaRPr>
          </a:p>
        </p:txBody>
      </p:sp>
      <p:sp>
        <p:nvSpPr>
          <p:cNvPr id="119" name="Google Shape;119;p9"/>
          <p:cNvSpPr txBox="1"/>
          <p:nvPr>
            <p:ph idx="1" type="subTitle"/>
          </p:nvPr>
        </p:nvSpPr>
        <p:spPr>
          <a:xfrm>
            <a:off x="1524002" y="2150611"/>
            <a:ext cx="10325100" cy="50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Helvetica Neue"/>
              <a:buNone/>
            </a:pPr>
            <a:r>
              <a:rPr b="1" lang="pt-PT" sz="2100">
                <a:latin typeface="Helvetica Neue"/>
                <a:ea typeface="Helvetica Neue"/>
                <a:cs typeface="Helvetica Neue"/>
                <a:sym typeface="Helvetica Neue"/>
              </a:rPr>
              <a:t>AEAC(PT)</a:t>
            </a:r>
            <a:endParaRPr sz="2500"/>
          </a:p>
          <a:p>
            <a:pPr indent="-29210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Management and Financial Plan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210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Agenda, attendance list and photo </a:t>
            </a:r>
            <a:endParaRPr sz="2500"/>
          </a:p>
          <a:p>
            <a:pPr indent="-29210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Monthly online meetings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210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Font typeface="Helvetica Neue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Create templates for all documents (Newsletter, PPT, agenda, attendace list, certificates, minutes, reports, …)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Calibri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Helvetica Neue"/>
              <a:buNone/>
            </a:pPr>
            <a:r>
              <a:rPr b="1" lang="pt-PT" sz="2100">
                <a:latin typeface="Helvetica Neue"/>
                <a:ea typeface="Helvetica Neue"/>
                <a:cs typeface="Helvetica Neue"/>
                <a:sym typeface="Helvetica Neue"/>
              </a:rPr>
              <a:t>LCT (IT): </a:t>
            </a:r>
            <a:endParaRPr sz="2500"/>
          </a:p>
          <a:p>
            <a:pPr indent="-29210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Dissemination plan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Calibri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Helvetica Neue"/>
              <a:buNone/>
            </a:pPr>
            <a:r>
              <a:rPr b="1" lang="pt-PT" sz="2100">
                <a:latin typeface="Helvetica Neue"/>
                <a:ea typeface="Helvetica Neue"/>
                <a:cs typeface="Helvetica Neue"/>
                <a:sym typeface="Helvetica Neue"/>
              </a:rPr>
              <a:t>SC(PT)</a:t>
            </a:r>
            <a:endParaRPr sz="2500"/>
          </a:p>
          <a:p>
            <a:pPr indent="-29210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Risk Management Plan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Calibri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0" name="Google Shape;12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92059" y="2913435"/>
            <a:ext cx="733919" cy="304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8779" y="3344761"/>
            <a:ext cx="733919" cy="304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3195" y="4469048"/>
            <a:ext cx="733919" cy="3040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estion mark red stamp sign icon. Help symbol. FAQ sign Stock Photo - Alamy" id="123" name="Google Shape;123;p9"/>
          <p:cNvPicPr preferRelativeResize="0"/>
          <p:nvPr/>
        </p:nvPicPr>
        <p:blipFill rotWithShape="1">
          <a:blip r:embed="rId4">
            <a:alphaModFix/>
          </a:blip>
          <a:srcRect b="6490" l="0" r="0" t="0"/>
          <a:stretch/>
        </p:blipFill>
        <p:spPr>
          <a:xfrm>
            <a:off x="5371083" y="2483435"/>
            <a:ext cx="430040" cy="43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estion mark red stamp sign icon. Help symbol. FAQ sign Stock Photo - Alamy" id="124" name="Google Shape;124;p9"/>
          <p:cNvPicPr preferRelativeResize="0"/>
          <p:nvPr/>
        </p:nvPicPr>
        <p:blipFill rotWithShape="1">
          <a:blip r:embed="rId4">
            <a:alphaModFix/>
          </a:blip>
          <a:srcRect b="6489" l="0" r="0" t="0"/>
          <a:stretch/>
        </p:blipFill>
        <p:spPr>
          <a:xfrm>
            <a:off x="4487158" y="5593335"/>
            <a:ext cx="430040" cy="43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"/>
          <p:cNvSpPr txBox="1"/>
          <p:nvPr>
            <p:ph type="ctrTitle"/>
          </p:nvPr>
        </p:nvSpPr>
        <p:spPr>
          <a:xfrm>
            <a:off x="1524003" y="868681"/>
            <a:ext cx="9144000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WP1 - Project Management </a:t>
            </a:r>
            <a:endParaRPr sz="4400">
              <a:solidFill>
                <a:srgbClr val="3AB54A"/>
              </a:solidFill>
            </a:endParaRPr>
          </a:p>
        </p:txBody>
      </p:sp>
      <p:sp>
        <p:nvSpPr>
          <p:cNvPr id="131" name="Google Shape;131;p10"/>
          <p:cNvSpPr txBox="1"/>
          <p:nvPr>
            <p:ph idx="1" type="subTitle"/>
          </p:nvPr>
        </p:nvSpPr>
        <p:spPr>
          <a:xfrm>
            <a:off x="1524002" y="2001931"/>
            <a:ext cx="10325100" cy="51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Helvetica Neue"/>
              <a:buNone/>
            </a:pPr>
            <a:r>
              <a:rPr b="1" lang="pt-PT" sz="2100">
                <a:latin typeface="Helvetica Neue"/>
                <a:ea typeface="Helvetica Neue"/>
                <a:cs typeface="Helvetica Neue"/>
                <a:sym typeface="Helvetica Neue"/>
              </a:rPr>
              <a:t>BU(TR)</a:t>
            </a:r>
            <a:endParaRPr sz="2500"/>
          </a:p>
          <a:p>
            <a:pPr indent="-29210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Quality Plan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1800"/>
              <a:buNone/>
            </a:pPr>
            <a:r>
              <a:t/>
            </a:r>
            <a:endParaRPr b="1"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Helvetica Neue"/>
              <a:buNone/>
            </a:pPr>
            <a:r>
              <a:rPr b="1" lang="pt-PT" sz="2100">
                <a:latin typeface="Helvetica Neue"/>
                <a:ea typeface="Helvetica Neue"/>
                <a:cs typeface="Helvetica Neue"/>
                <a:sym typeface="Helvetica Neue"/>
              </a:rPr>
              <a:t>PAZ(BG)</a:t>
            </a:r>
            <a:endParaRPr sz="2500"/>
          </a:p>
          <a:p>
            <a:pPr indent="-29210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ETwinning responsible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210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Minutes of the meetings</a:t>
            </a:r>
            <a:endParaRPr sz="2500"/>
          </a:p>
          <a:p>
            <a:pPr indent="-17145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Arial"/>
              <a:buNone/>
            </a:pPr>
            <a:r>
              <a:t/>
            </a:r>
            <a:endParaRPr b="1"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Helvetica Neue"/>
              <a:buNone/>
            </a:pP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GP</a:t>
            </a:r>
            <a:r>
              <a:rPr b="1" lang="pt-PT" sz="2100">
                <a:latin typeface="Helvetica Neue"/>
                <a:ea typeface="Helvetica Neue"/>
                <a:cs typeface="Helvetica Neue"/>
                <a:sym typeface="Helvetica Neue"/>
              </a:rPr>
              <a:t>(EL)</a:t>
            </a:r>
            <a:endParaRPr i="1" sz="1900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210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Communication Handbook </a:t>
            </a:r>
            <a:endParaRPr sz="2500"/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Calibri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Helvetica Neue"/>
              <a:buNone/>
            </a:pPr>
            <a:r>
              <a:rPr b="1" lang="pt-PT" sz="2100">
                <a:latin typeface="Helvetica Neue"/>
                <a:ea typeface="Helvetica Neue"/>
                <a:cs typeface="Helvetica Neue"/>
                <a:sym typeface="Helvetica Neue"/>
              </a:rPr>
              <a:t>BCS (TR)</a:t>
            </a:r>
            <a:endParaRPr sz="2500"/>
          </a:p>
          <a:p>
            <a:pPr indent="-29210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Eco-Friendly Travel Handbook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9210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19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Instagram (</a:t>
            </a:r>
            <a:r>
              <a:rPr lang="pt-PT" sz="1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https://www.instagram.com/share/BACtMWozQ9</a:t>
            </a: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) </a:t>
            </a:r>
            <a:endParaRPr sz="2500"/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97B6A"/>
              </a:buClr>
              <a:buSzPts val="1800"/>
              <a:buFont typeface="Calibri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Question mark red stamp sign icon. Help symbol. FAQ sign Stock Photo - Alamy" id="132" name="Google Shape;132;p10"/>
          <p:cNvPicPr preferRelativeResize="0"/>
          <p:nvPr/>
        </p:nvPicPr>
        <p:blipFill rotWithShape="1">
          <a:blip r:embed="rId4">
            <a:alphaModFix/>
          </a:blip>
          <a:srcRect b="6490" l="0" r="0" t="0"/>
          <a:stretch/>
        </p:blipFill>
        <p:spPr>
          <a:xfrm>
            <a:off x="3606915" y="2325575"/>
            <a:ext cx="430040" cy="43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estion mark red stamp sign icon. Help symbol. FAQ sign Stock Photo - Alamy" id="133" name="Google Shape;133;p10"/>
          <p:cNvPicPr preferRelativeResize="0"/>
          <p:nvPr/>
        </p:nvPicPr>
        <p:blipFill rotWithShape="1">
          <a:blip r:embed="rId4">
            <a:alphaModFix/>
          </a:blip>
          <a:srcRect b="6490" l="0" r="0" t="0"/>
          <a:stretch/>
        </p:blipFill>
        <p:spPr>
          <a:xfrm>
            <a:off x="4874175" y="4976919"/>
            <a:ext cx="430040" cy="43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estion mark red stamp sign icon. Help symbol. FAQ sign Stock Photo - Alamy" id="134" name="Google Shape;134;p10"/>
          <p:cNvPicPr preferRelativeResize="0"/>
          <p:nvPr/>
        </p:nvPicPr>
        <p:blipFill rotWithShape="1">
          <a:blip r:embed="rId4">
            <a:alphaModFix/>
          </a:blip>
          <a:srcRect b="6490" l="0" r="0" t="0"/>
          <a:stretch/>
        </p:blipFill>
        <p:spPr>
          <a:xfrm>
            <a:off x="5304234" y="5954127"/>
            <a:ext cx="430040" cy="43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0317" y="3995681"/>
            <a:ext cx="733919" cy="304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97883" y="6384135"/>
            <a:ext cx="733919" cy="304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8378" y="3539203"/>
            <a:ext cx="733919" cy="304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"/>
          <p:cNvSpPr txBox="1"/>
          <p:nvPr>
            <p:ph type="ctrTitle"/>
          </p:nvPr>
        </p:nvSpPr>
        <p:spPr>
          <a:xfrm>
            <a:off x="1524002" y="868681"/>
            <a:ext cx="10325097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WP1 - Project Management </a:t>
            </a:r>
            <a:r>
              <a:rPr i="1" lang="pt-PT" sz="3000">
                <a:solidFill>
                  <a:srgbClr val="3AB54A"/>
                </a:solidFill>
              </a:rPr>
              <a:t>Dissemination</a:t>
            </a:r>
            <a:endParaRPr i="1" sz="3000">
              <a:solidFill>
                <a:srgbClr val="3AB54A"/>
              </a:solidFill>
            </a:endParaRPr>
          </a:p>
        </p:txBody>
      </p:sp>
      <p:sp>
        <p:nvSpPr>
          <p:cNvPr id="143" name="Google Shape;143;p11"/>
          <p:cNvSpPr txBox="1"/>
          <p:nvPr>
            <p:ph idx="1" type="subTitle"/>
          </p:nvPr>
        </p:nvSpPr>
        <p:spPr>
          <a:xfrm>
            <a:off x="1524000" y="2227263"/>
            <a:ext cx="10325100" cy="5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Helvetica Neue"/>
              <a:buNone/>
            </a:pPr>
            <a:r>
              <a:rPr b="1" lang="pt-PT" sz="2100">
                <a:latin typeface="Helvetica Neue"/>
                <a:ea typeface="Helvetica Neue"/>
                <a:cs typeface="Helvetica Neue"/>
                <a:sym typeface="Helvetica Neue"/>
              </a:rPr>
              <a:t>NEWSLETTERS </a:t>
            </a:r>
            <a:r>
              <a:rPr lang="pt-PT" sz="1700">
                <a:latin typeface="Calibri"/>
                <a:ea typeface="Calibri"/>
                <a:cs typeface="Calibri"/>
                <a:sym typeface="Calibri"/>
              </a:rPr>
              <a:t>- TEMPLATE WILL BE PROVIDED by AEAC (1/</a:t>
            </a:r>
            <a:r>
              <a:rPr lang="pt-PT" sz="1700"/>
              <a:t>4</a:t>
            </a:r>
            <a:r>
              <a:rPr lang="pt-PT" sz="1700">
                <a:latin typeface="Calibri"/>
                <a:ea typeface="Calibri"/>
                <a:cs typeface="Calibri"/>
                <a:sym typeface="Calibri"/>
              </a:rPr>
              <a:t> PAGES) </a:t>
            </a:r>
            <a:r>
              <a:rPr b="1" lang="pt-PT" sz="19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31th March</a:t>
            </a:r>
            <a:endParaRPr sz="2900"/>
          </a:p>
          <a:p>
            <a:pPr indent="-23495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97B6A"/>
              </a:buClr>
              <a:buSzPts val="2020"/>
              <a:buFont typeface="Impact"/>
              <a:buAutoNum type="arabicPeriod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Launch of the project –</a:t>
            </a: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AEAC(PT) </a:t>
            </a:r>
            <a:r>
              <a:rPr b="1" lang="pt-PT" sz="19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31th March</a:t>
            </a:r>
            <a:endParaRPr sz="19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3495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97B6A"/>
              </a:buClr>
              <a:buSzPts val="2020"/>
              <a:buFont typeface="Impact"/>
              <a:buAutoNum type="arabicPeriod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Training  I – </a:t>
            </a: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Greece</a:t>
            </a:r>
            <a:endParaRPr b="1"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3495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97B6A"/>
              </a:buClr>
              <a:buSzPts val="2020"/>
              <a:buFont typeface="Impact"/>
              <a:buAutoNum type="arabicPeriod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Replication of the training – </a:t>
            </a: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all school partners should create one</a:t>
            </a:r>
            <a:endParaRPr b="1"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3495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97B6A"/>
              </a:buClr>
              <a:buSzPts val="2020"/>
              <a:buFont typeface="Impact"/>
              <a:buAutoNum type="arabicPeriod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Training  II - </a:t>
            </a: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Italy</a:t>
            </a:r>
            <a:endParaRPr b="1"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3495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97B6A"/>
              </a:buClr>
              <a:buSzPts val="2020"/>
              <a:buFont typeface="Impact"/>
              <a:buAutoNum type="arabicPeriod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Replication of the training – </a:t>
            </a: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all school partners should create one</a:t>
            </a:r>
            <a:endParaRPr b="1"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3495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97B6A"/>
              </a:buClr>
              <a:buSzPts val="2020"/>
              <a:buFont typeface="Impact"/>
              <a:buAutoNum type="arabicPeriod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Meetings - </a:t>
            </a: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Portugal </a:t>
            </a:r>
            <a:r>
              <a:rPr b="1" lang="pt-PT" sz="19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</a:t>
            </a:r>
            <a:r>
              <a:rPr b="1" lang="pt-PT" sz="19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 April</a:t>
            </a: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, Bulgaria, Türkiye</a:t>
            </a:r>
            <a:endParaRPr sz="2500"/>
          </a:p>
          <a:p>
            <a:pPr indent="-23495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97B6A"/>
              </a:buClr>
              <a:buSzPts val="2020"/>
              <a:buFont typeface="Impact"/>
              <a:buAutoNum type="arabicPeriod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Replication and showcase activities</a:t>
            </a: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 – </a:t>
            </a: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all school partners 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3495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97B6A"/>
              </a:buClr>
              <a:buSzPts val="2020"/>
              <a:buFont typeface="Impact"/>
              <a:buAutoNum type="arabicPeriod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Final event - </a:t>
            </a: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AEAC(PT)</a:t>
            </a:r>
            <a:endParaRPr sz="2500"/>
          </a:p>
          <a:p>
            <a:pPr indent="-23495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97B6A"/>
              </a:buClr>
              <a:buSzPts val="2020"/>
              <a:buFont typeface="Impact"/>
              <a:buAutoNum type="arabicPeriod"/>
            </a:pP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....</a:t>
            </a:r>
            <a:endParaRPr sz="2500"/>
          </a:p>
          <a:p>
            <a:pPr indent="-10668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97B6A"/>
              </a:buClr>
              <a:buSzPts val="1920"/>
              <a:buFont typeface="Impact"/>
              <a:buNone/>
            </a:pPr>
            <a:r>
              <a:t/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97B6A"/>
              </a:buClr>
              <a:buSzPts val="1800"/>
              <a:buFont typeface="Calibri"/>
              <a:buNone/>
            </a:pPr>
            <a:r>
              <a:t/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421436c7b0_0_10"/>
          <p:cNvSpPr txBox="1"/>
          <p:nvPr>
            <p:ph type="ctrTitle"/>
          </p:nvPr>
        </p:nvSpPr>
        <p:spPr>
          <a:xfrm>
            <a:off x="1524002" y="868681"/>
            <a:ext cx="10325100" cy="11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WP1 - Project Management </a:t>
            </a:r>
            <a:endParaRPr i="1" sz="3000">
              <a:solidFill>
                <a:srgbClr val="3AB54A"/>
              </a:solidFill>
            </a:endParaRPr>
          </a:p>
        </p:txBody>
      </p:sp>
      <p:sp>
        <p:nvSpPr>
          <p:cNvPr id="149" name="Google Shape;149;g3421436c7b0_0_10"/>
          <p:cNvSpPr txBox="1"/>
          <p:nvPr>
            <p:ph idx="1" type="subTitle"/>
          </p:nvPr>
        </p:nvSpPr>
        <p:spPr>
          <a:xfrm>
            <a:off x="1524000" y="2151063"/>
            <a:ext cx="10325100" cy="17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Helvetica Neue"/>
              <a:buNone/>
            </a:pPr>
            <a:r>
              <a:rPr b="1" lang="pt-PT" sz="2600">
                <a:latin typeface="Helvetica Neue"/>
                <a:ea typeface="Helvetica Neue"/>
                <a:cs typeface="Helvetica Neue"/>
                <a:sym typeface="Helvetica Neue"/>
              </a:rPr>
              <a:t>ALL MISSING DOCUMENTS SHOULD BE ON DRIVE BY THE </a:t>
            </a:r>
            <a:endParaRPr b="1" sz="2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Helvetica Neue"/>
              <a:buNone/>
            </a:pPr>
            <a:r>
              <a:t/>
            </a:r>
            <a:endParaRPr sz="22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Helvetica Neue"/>
              <a:buNone/>
            </a:pPr>
            <a:r>
              <a:rPr lang="pt-PT" sz="22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pt-PT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31th March</a:t>
            </a:r>
            <a:endParaRPr sz="3400"/>
          </a:p>
          <a:p>
            <a:pPr indent="-10668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97B6A"/>
              </a:buClr>
              <a:buSzPts val="1920"/>
              <a:buFont typeface="Impact"/>
              <a:buNone/>
            </a:pPr>
            <a:r>
              <a:t/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97B6A"/>
              </a:buClr>
              <a:buSzPts val="1800"/>
              <a:buFont typeface="Calibri"/>
              <a:buNone/>
            </a:pPr>
            <a:r>
              <a:t/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"/>
          <p:cNvSpPr txBox="1"/>
          <p:nvPr>
            <p:ph type="ctrTitle"/>
          </p:nvPr>
        </p:nvSpPr>
        <p:spPr>
          <a:xfrm>
            <a:off x="1524002" y="868681"/>
            <a:ext cx="10325097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WP1 - Project Management: Dissemination</a:t>
            </a:r>
            <a:endParaRPr sz="4400">
              <a:solidFill>
                <a:srgbClr val="3AB54A"/>
              </a:solidFill>
            </a:endParaRPr>
          </a:p>
        </p:txBody>
      </p:sp>
      <p:sp>
        <p:nvSpPr>
          <p:cNvPr id="155" name="Google Shape;155;p12"/>
          <p:cNvSpPr txBox="1"/>
          <p:nvPr>
            <p:ph idx="1" type="subTitle"/>
          </p:nvPr>
        </p:nvSpPr>
        <p:spPr>
          <a:xfrm>
            <a:off x="1524000" y="2151063"/>
            <a:ext cx="10325100" cy="22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925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Participation on Erasmus Days</a:t>
            </a:r>
            <a:endParaRPr b="1"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0670" lvl="1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Project card in all partners website and/or social media</a:t>
            </a:r>
            <a:endParaRPr sz="1900"/>
          </a:p>
          <a:p>
            <a:pPr indent="-280670" lvl="1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Arial"/>
              <a:buChar char="•"/>
            </a:pPr>
            <a:r>
              <a:rPr b="1" lang="pt-PT" sz="1900">
                <a:latin typeface="Helvetica Neue"/>
                <a:ea typeface="Helvetica Neue"/>
                <a:cs typeface="Helvetica Neue"/>
                <a:sym typeface="Helvetica Neue"/>
              </a:rPr>
              <a:t>Check the dissemination plan</a:t>
            </a:r>
            <a:endParaRPr sz="1900"/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Calibri"/>
              <a:buNone/>
            </a:pPr>
            <a:r>
              <a:t/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97B6A"/>
              </a:buClr>
              <a:buSzPts val="1800"/>
              <a:buFont typeface="Calibri"/>
              <a:buNone/>
            </a:pPr>
            <a:r>
              <a:t/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3"/>
          <p:cNvSpPr txBox="1"/>
          <p:nvPr>
            <p:ph type="ctrTitle"/>
          </p:nvPr>
        </p:nvSpPr>
        <p:spPr>
          <a:xfrm>
            <a:off x="1524003" y="868681"/>
            <a:ext cx="9144000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WP1 - Project Management </a:t>
            </a:r>
            <a:endParaRPr sz="4400">
              <a:solidFill>
                <a:srgbClr val="3AB54A"/>
              </a:solidFill>
            </a:endParaRPr>
          </a:p>
        </p:txBody>
      </p:sp>
      <p:sp>
        <p:nvSpPr>
          <p:cNvPr id="161" name="Google Shape;161;p13"/>
          <p:cNvSpPr txBox="1"/>
          <p:nvPr>
            <p:ph idx="1" type="subTitle"/>
          </p:nvPr>
        </p:nvSpPr>
        <p:spPr>
          <a:xfrm>
            <a:off x="1524002" y="2150611"/>
            <a:ext cx="10325100" cy="50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9250" lvl="0" marL="3429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E2FC"/>
              </a:buClr>
              <a:buSzPts val="33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Keep all the boarding passes on drive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0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98E2FC"/>
              </a:buClr>
              <a:buSzPts val="33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Timesheets (model will be available soon)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0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98E2FC"/>
              </a:buClr>
              <a:buSzPts val="33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After each activity all certificates should be on drive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0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98E2FC"/>
              </a:buClr>
              <a:buSzPts val="33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PROJECT TEAMS (check example)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0" marL="3429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98E2FC"/>
              </a:buClr>
              <a:buSzPts val="33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Partner official logos</a:t>
            </a:r>
            <a:endParaRPr sz="25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000"/>
              <a:buFont typeface="Calibri"/>
              <a:buNone/>
            </a:pPr>
            <a:r>
              <a:t/>
            </a:r>
            <a:endParaRPr sz="1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Calibri"/>
              <a:buNone/>
            </a:pPr>
            <a:r>
              <a:t/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4417" y="5856271"/>
            <a:ext cx="733919" cy="304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4"/>
          <p:cNvSpPr txBox="1"/>
          <p:nvPr>
            <p:ph type="ctrTitle"/>
          </p:nvPr>
        </p:nvSpPr>
        <p:spPr>
          <a:xfrm>
            <a:off x="1524003" y="868681"/>
            <a:ext cx="9144000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WP1 - Project Management </a:t>
            </a:r>
            <a:endParaRPr sz="4400">
              <a:solidFill>
                <a:srgbClr val="3AB54A"/>
              </a:solidFill>
            </a:endParaRPr>
          </a:p>
        </p:txBody>
      </p:sp>
      <p:sp>
        <p:nvSpPr>
          <p:cNvPr id="168" name="Google Shape;168;p14"/>
          <p:cNvSpPr txBox="1"/>
          <p:nvPr>
            <p:ph idx="1" type="subTitle"/>
          </p:nvPr>
        </p:nvSpPr>
        <p:spPr>
          <a:xfrm>
            <a:off x="1524002" y="2150611"/>
            <a:ext cx="10325100" cy="53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Helvetica Neue"/>
              <a:buNone/>
            </a:pPr>
            <a:r>
              <a:rPr b="1" lang="pt-PT" sz="2000">
                <a:latin typeface="Helvetica Neue"/>
                <a:ea typeface="Helvetica Neue"/>
                <a:cs typeface="Helvetica Neue"/>
                <a:sym typeface="Helvetica Neue"/>
              </a:rPr>
              <a:t>BUDGET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alibri"/>
              <a:buNone/>
            </a:pPr>
            <a:r>
              <a:t/>
            </a:r>
            <a:endParaRPr b="1"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342900" rtl="0" algn="just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98E2FC"/>
              </a:buClr>
              <a:buSzPts val="3200"/>
              <a:buFont typeface="Arial"/>
              <a:buChar char="•"/>
            </a:pPr>
            <a:r>
              <a:rPr lang="pt-PT" sz="1800">
                <a:latin typeface="Helvetica Neue"/>
                <a:ea typeface="Helvetica Neue"/>
                <a:cs typeface="Helvetica Neue"/>
                <a:sym typeface="Helvetica Neue"/>
              </a:rPr>
              <a:t>L</a:t>
            </a: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umpSum model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0" marL="342900" rtl="0" algn="just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98E2FC"/>
              </a:buClr>
              <a:buSzPts val="33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Mobilities followed the EU guides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50" lvl="0" marL="342900" rtl="0" algn="just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98E2FC"/>
              </a:buClr>
              <a:buSzPts val="3300"/>
              <a:buFont typeface="Arial"/>
              <a:buChar char="•"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WD rates followed the EU guides EU recommendations – different per country.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1450" lvl="0" marL="28575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97B6A"/>
              </a:buClr>
              <a:buSzPts val="1800"/>
              <a:buFont typeface="Arial"/>
              <a:buNone/>
            </a:pPr>
            <a:r>
              <a:t/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97B6A"/>
              </a:buClr>
              <a:buSzPts val="1800"/>
              <a:buFont typeface="Helvetica Neue"/>
              <a:buNone/>
            </a:pPr>
            <a:r>
              <a:rPr lang="pt-PT" sz="1900">
                <a:latin typeface="Helvetica Neue"/>
                <a:ea typeface="Helvetica Neue"/>
                <a:cs typeface="Helvetica Neue"/>
                <a:sym typeface="Helvetica Neue"/>
              </a:rPr>
              <a:t>BUT</a:t>
            </a:r>
            <a:endParaRPr sz="2500"/>
          </a:p>
          <a:p>
            <a:pPr indent="0" lvl="0" marL="0" rtl="0" algn="just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97B6A"/>
              </a:buClr>
              <a:buSzPts val="1800"/>
              <a:buFont typeface="Calibri"/>
              <a:buNone/>
            </a:pPr>
            <a:r>
              <a:t/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97B6A"/>
              </a:buClr>
              <a:buSzPts val="2400"/>
              <a:buFont typeface="Helvetica Neue"/>
              <a:buNone/>
            </a:pPr>
            <a:r>
              <a:rPr b="1" lang="pt-PT">
                <a:latin typeface="Helvetica Neue"/>
                <a:ea typeface="Helvetica Neue"/>
                <a:cs typeface="Helvetica Neue"/>
                <a:sym typeface="Helvetica Neue"/>
              </a:rPr>
              <a:t>You can manage your budget – the important is the quality of the results!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97B6A"/>
              </a:buClr>
              <a:buSzPts val="2400"/>
              <a:buFont typeface="Helvetica Neue"/>
              <a:buNone/>
            </a:pPr>
            <a:r>
              <a:t/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97B6A"/>
              </a:buClr>
              <a:buSzPts val="2400"/>
              <a:buFont typeface="Helvetica Neue"/>
              <a:buNone/>
            </a:pPr>
            <a:r>
              <a:rPr b="1" lang="pt-PT" sz="14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https://drive.google.com/drive/folders/1403w4pkHLMnEPCXH-iDGa5tArDKByU_n?usp=share_link</a:t>
            </a:r>
            <a:endParaRPr b="1" sz="1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"/>
          <p:cNvSpPr txBox="1"/>
          <p:nvPr>
            <p:ph type="ctrTitle"/>
          </p:nvPr>
        </p:nvSpPr>
        <p:spPr>
          <a:xfrm>
            <a:off x="1524002" y="364588"/>
            <a:ext cx="10820398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3600">
                <a:solidFill>
                  <a:srgbClr val="3AB54A"/>
                </a:solidFill>
              </a:rPr>
              <a:t>WP2 - Capacity Building in Hydroponics with AI and IoT </a:t>
            </a:r>
            <a:endParaRPr sz="3600">
              <a:solidFill>
                <a:srgbClr val="3AB54A"/>
              </a:solidFill>
            </a:endParaRPr>
          </a:p>
        </p:txBody>
      </p:sp>
      <p:sp>
        <p:nvSpPr>
          <p:cNvPr id="174" name="Google Shape;174;p15"/>
          <p:cNvSpPr txBox="1"/>
          <p:nvPr>
            <p:ph idx="1" type="subTitle"/>
          </p:nvPr>
        </p:nvSpPr>
        <p:spPr>
          <a:xfrm>
            <a:off x="1524000" y="2150600"/>
            <a:ext cx="10668000" cy="51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AutoNum type="arabicPeriod"/>
            </a:pPr>
            <a:r>
              <a:rPr b="1" lang="pt-PT" sz="2000"/>
              <a:t>Kick-off Meeting (SC -  Portugal)</a:t>
            </a:r>
            <a:endParaRPr b="1" sz="2600"/>
          </a:p>
          <a:p>
            <a:pPr indent="-2286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1800"/>
              <a:buFont typeface="Calibri"/>
              <a:buNone/>
            </a:pPr>
            <a:r>
              <a:t/>
            </a:r>
            <a:endParaRPr b="1" sz="2000"/>
          </a:p>
          <a:p>
            <a:pPr indent="-3556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AutoNum type="arabicPeriod"/>
            </a:pPr>
            <a:r>
              <a:rPr b="1" lang="pt-PT" sz="2000"/>
              <a:t>Exploring Sustainability approaches in secondary education Curriculum of Partnership Countries</a:t>
            </a:r>
            <a:endParaRPr b="1" sz="2600"/>
          </a:p>
          <a:p>
            <a:pPr indent="-377825" lvl="3" marL="6300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SC(PT) and AEC(PT) will create a template </a:t>
            </a:r>
            <a:r>
              <a:rPr b="1"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(31th March)</a:t>
            </a: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to be filled by each partner to be </a:t>
            </a: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approved</a:t>
            </a: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by the </a:t>
            </a:r>
            <a:r>
              <a:rPr b="1"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4th April</a:t>
            </a:r>
            <a:endParaRPr b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77825" lvl="3" marL="6300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 school partners will deliver the document filled – </a:t>
            </a:r>
            <a:r>
              <a:rPr b="1"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2nd of May</a:t>
            </a:r>
            <a:endParaRPr b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77825" lvl="3" marL="6300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BU(TR) will responsible for supervising the scientific component nad the first chapter  ”Sustainability, Hydroponic and Sustainable Agriculture” (min. 5 pages, </a:t>
            </a:r>
            <a:r>
              <a:rPr b="1"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2nd of May</a:t>
            </a: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</a:t>
            </a:r>
            <a:endParaRPr sz="2300"/>
          </a:p>
          <a:p>
            <a:pPr indent="-377825" lvl="3" marL="6300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SC(PT) will be responsible for the Chapter “Best practices using hydroponic in education” (min. 5 pages, </a:t>
            </a:r>
            <a:r>
              <a:rPr b="1"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2nd of May</a:t>
            </a: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</a:t>
            </a:r>
            <a:endParaRPr sz="2300"/>
          </a:p>
          <a:p>
            <a:pPr indent="-377825" lvl="3" marL="6300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 school partners will deliver translations</a:t>
            </a:r>
            <a:endParaRPr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77825" lvl="3" marL="6300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Delivered  and </a:t>
            </a: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published</a:t>
            </a: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on the website the final version at the</a:t>
            </a:r>
            <a:r>
              <a:rPr b="1"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end of May</a:t>
            </a:r>
            <a:endParaRPr b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18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ctrTitle"/>
          </p:nvPr>
        </p:nvSpPr>
        <p:spPr>
          <a:xfrm>
            <a:off x="1524002" y="364588"/>
            <a:ext cx="10820398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3600">
                <a:solidFill>
                  <a:srgbClr val="3AB54A"/>
                </a:solidFill>
              </a:rPr>
              <a:t>WP2 - Capacity Building in Hydroponics with AI and IoT </a:t>
            </a:r>
            <a:endParaRPr sz="3600">
              <a:solidFill>
                <a:srgbClr val="3AB54A"/>
              </a:solidFill>
            </a:endParaRPr>
          </a:p>
        </p:txBody>
      </p:sp>
      <p:sp>
        <p:nvSpPr>
          <p:cNvPr id="180" name="Google Shape;180;p31"/>
          <p:cNvSpPr txBox="1"/>
          <p:nvPr>
            <p:ph idx="1" type="subTitle"/>
          </p:nvPr>
        </p:nvSpPr>
        <p:spPr>
          <a:xfrm>
            <a:off x="1524002" y="1642657"/>
            <a:ext cx="10325100" cy="48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1800"/>
              <a:buNone/>
            </a:pPr>
            <a:r>
              <a:t/>
            </a:r>
            <a:endParaRPr sz="2100"/>
          </a:p>
          <a:p>
            <a:pPr indent="-3556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Arial"/>
              <a:buAutoNum type="arabicPeriod" startAt="3"/>
            </a:pPr>
            <a:r>
              <a:rPr b="1" lang="pt-PT" sz="2000"/>
              <a:t>Design the Training  “Exploring Hydroponics: Systems, Benefits, and Applications “ and replication activities (Structure, Strategies of implementation, Preparation of participants, recognition, Guidelines, Replication)</a:t>
            </a:r>
            <a:endParaRPr b="1" sz="2600"/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Understanding the fundamentals of hydroponics - BU(TR)</a:t>
            </a:r>
            <a:endParaRPr sz="2300"/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Exploring different hydroponic systems IoT applications BU(TR)</a:t>
            </a:r>
            <a:endParaRPr sz="2300"/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Introduction AI in hydroponic systems with IoT – SC(PT)</a:t>
            </a:r>
            <a:endParaRPr sz="2300"/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Aligning hydroponics with STEM and other curriculum areas – SC(PT)</a:t>
            </a:r>
            <a:endParaRPr sz="2300"/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Sharing experiences AEAC(PT), LCT(IT), GP(EL), BCS(TR) and PAZ(BG)</a:t>
            </a:r>
            <a:endParaRPr sz="2300"/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SC(PT) and BU(TR) will create all materials to deliver the training.</a:t>
            </a:r>
            <a:endParaRPr sz="2300"/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 partners will contribute to create the handbook</a:t>
            </a:r>
            <a:endParaRPr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/>
          <p:nvPr>
            <p:ph type="ctrTitle"/>
          </p:nvPr>
        </p:nvSpPr>
        <p:spPr>
          <a:xfrm>
            <a:off x="1524002" y="364588"/>
            <a:ext cx="10820398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3600">
                <a:solidFill>
                  <a:srgbClr val="3AB54A"/>
                </a:solidFill>
              </a:rPr>
              <a:t>WP2 - Capacity Building in Hydroponics with AI and IoT </a:t>
            </a:r>
            <a:endParaRPr sz="3600">
              <a:solidFill>
                <a:srgbClr val="3AB54A"/>
              </a:solidFill>
            </a:endParaRPr>
          </a:p>
        </p:txBody>
      </p:sp>
      <p:sp>
        <p:nvSpPr>
          <p:cNvPr id="186" name="Google Shape;186;p32"/>
          <p:cNvSpPr txBox="1"/>
          <p:nvPr>
            <p:ph idx="1" type="subTitle"/>
          </p:nvPr>
        </p:nvSpPr>
        <p:spPr>
          <a:xfrm>
            <a:off x="1524000" y="1631050"/>
            <a:ext cx="10559100" cy="51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Helvetica Neue"/>
              <a:buAutoNum type="arabicPeriod" startAt="4"/>
            </a:pPr>
            <a:r>
              <a:rPr b="1" lang="pt-PT" sz="2000">
                <a:latin typeface="Helvetica Neue"/>
                <a:ea typeface="Helvetica Neue"/>
                <a:cs typeface="Helvetica Neue"/>
                <a:sym typeface="Helvetica Neue"/>
              </a:rPr>
              <a:t>Training - Exploring Hydroponics: Systems, Benefits, and Applications  (Greece)</a:t>
            </a:r>
            <a:endParaRPr b="1" sz="2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Helvetica Neue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 working day + 2 travel days</a:t>
            </a:r>
            <a:endParaRPr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Helvetica Neue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 participants per partner</a:t>
            </a:r>
            <a:endParaRPr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Helvetica Neue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Greece needs to prepare the Europasses</a:t>
            </a:r>
            <a:endParaRPr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Helvetica Neue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University of Athens will be responsible will lead a hand-on day activity in their facilities with laboratory activities</a:t>
            </a:r>
            <a:endParaRPr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Helvetica Neue"/>
              <a:buChar char="•"/>
            </a:pPr>
            <a:r>
              <a:rPr b="1"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14-18 July - 2 day conference (thursday and friday)</a:t>
            </a:r>
            <a:endParaRPr b="1"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1800"/>
              <a:buFont typeface="Calibri"/>
              <a:buNone/>
            </a:pPr>
            <a:r>
              <a:t/>
            </a:r>
            <a:endParaRPr sz="21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Helvetica Neue"/>
              <a:buAutoNum type="arabicPeriod" startAt="4"/>
            </a:pPr>
            <a:r>
              <a:rPr b="1" lang="pt-PT" sz="2000">
                <a:latin typeface="Helvetica Neue"/>
                <a:ea typeface="Helvetica Neue"/>
                <a:cs typeface="Helvetica Neue"/>
                <a:sym typeface="Helvetica Neue"/>
              </a:rPr>
              <a:t>Replication Workshops - October 2025</a:t>
            </a:r>
            <a:endParaRPr b="1" sz="2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97B6A"/>
              </a:buClr>
              <a:buSzPts val="1900"/>
              <a:buFont typeface="Helvetica Neue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Organized by the school partners and include not only teachers from the school’s partner but will be extended to other school from the region).</a:t>
            </a:r>
            <a:endParaRPr sz="23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97B6A"/>
              </a:buClr>
              <a:buSzPts val="1900"/>
              <a:buFont typeface="Helvetica Neue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 participants - Agenda, attendance list, photos</a:t>
            </a:r>
            <a:endParaRPr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421436c7b0_0_1"/>
          <p:cNvSpPr txBox="1"/>
          <p:nvPr>
            <p:ph type="ctrTitle"/>
          </p:nvPr>
        </p:nvSpPr>
        <p:spPr>
          <a:xfrm>
            <a:off x="1524003" y="540434"/>
            <a:ext cx="10539000" cy="11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WP3 - IoT Hydroponic  Kit and AI Platform</a:t>
            </a:r>
            <a:endParaRPr sz="4400">
              <a:solidFill>
                <a:srgbClr val="3AB54A"/>
              </a:solidFill>
            </a:endParaRPr>
          </a:p>
        </p:txBody>
      </p:sp>
      <p:sp>
        <p:nvSpPr>
          <p:cNvPr id="192" name="Google Shape;192;g3421436c7b0_0_1"/>
          <p:cNvSpPr txBox="1"/>
          <p:nvPr>
            <p:ph idx="1" type="subTitle"/>
          </p:nvPr>
        </p:nvSpPr>
        <p:spPr>
          <a:xfrm>
            <a:off x="1524003" y="2150611"/>
            <a:ext cx="9944100" cy="33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Helvetica Neue"/>
              <a:buAutoNum type="arabicPeriod"/>
            </a:pPr>
            <a:r>
              <a:rPr b="1" lang="pt-PT" sz="2000">
                <a:latin typeface="Helvetica Neue"/>
                <a:ea typeface="Helvetica Neue"/>
                <a:cs typeface="Helvetica Neue"/>
                <a:sym typeface="Helvetica Neue"/>
              </a:rPr>
              <a:t>Kick off meeting (Turkiye)</a:t>
            </a:r>
            <a:endParaRPr b="1"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74650" lvl="3" marL="1244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Helvetica Neue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Monday - 3rd and 4th November 2025</a:t>
            </a:r>
            <a:endParaRPr sz="19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1800"/>
              <a:buFont typeface="Calibri"/>
              <a:buNone/>
            </a:pPr>
            <a:r>
              <a:t/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Helvetica Neue"/>
              <a:buAutoNum type="arabicPeriod" startAt="2"/>
            </a:pPr>
            <a:r>
              <a:rPr b="1" lang="pt-PT" sz="2000">
                <a:latin typeface="Helvetica Neue"/>
                <a:ea typeface="Helvetica Neue"/>
                <a:cs typeface="Helvetica Neue"/>
                <a:sym typeface="Helvetica Neue"/>
              </a:rPr>
              <a:t>Requisites and </a:t>
            </a:r>
            <a:r>
              <a:rPr b="1" lang="pt-PT" sz="2000">
                <a:latin typeface="Helvetica Neue"/>
                <a:ea typeface="Helvetica Neue"/>
                <a:cs typeface="Helvetica Neue"/>
                <a:sym typeface="Helvetica Neue"/>
              </a:rPr>
              <a:t>Developing </a:t>
            </a:r>
            <a:r>
              <a:rPr b="1" lang="pt-PT" sz="2000">
                <a:latin typeface="Helvetica Neue"/>
                <a:ea typeface="Helvetica Neue"/>
                <a:cs typeface="Helvetica Neue"/>
                <a:sym typeface="Helvetica Neue"/>
              </a:rPr>
              <a:t>of Hydroponic Kit</a:t>
            </a:r>
            <a:endParaRPr b="1"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1800"/>
              <a:buFont typeface="Calibri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3"/>
          <p:cNvSpPr txBox="1"/>
          <p:nvPr>
            <p:ph type="ctrTitle"/>
          </p:nvPr>
        </p:nvSpPr>
        <p:spPr>
          <a:xfrm>
            <a:off x="1524003" y="540434"/>
            <a:ext cx="10539044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WP3 - IoT Hydroponic  Kit and AI Platform</a:t>
            </a:r>
            <a:endParaRPr sz="4400">
              <a:solidFill>
                <a:srgbClr val="3AB54A"/>
              </a:solidFill>
            </a:endParaRPr>
          </a:p>
        </p:txBody>
      </p:sp>
      <p:sp>
        <p:nvSpPr>
          <p:cNvPr id="198" name="Google Shape;198;p33"/>
          <p:cNvSpPr txBox="1"/>
          <p:nvPr>
            <p:ph idx="1" type="subTitle"/>
          </p:nvPr>
        </p:nvSpPr>
        <p:spPr>
          <a:xfrm>
            <a:off x="1524000" y="2150600"/>
            <a:ext cx="10539000" cy="50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Calibri"/>
              <a:buAutoNum type="arabicPeriod" startAt="3"/>
            </a:pPr>
            <a:r>
              <a:rPr b="1" lang="pt-PT" sz="2000"/>
              <a:t>Aquisition of the Hydroponic Kit (https://www.groho.pt/)</a:t>
            </a:r>
            <a:endParaRPr b="1" sz="2000"/>
          </a:p>
          <a:p>
            <a:pPr indent="-377825" lvl="3" marL="719999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Each partner will have 2500€ to buy the KIT and </a:t>
            </a:r>
            <a:r>
              <a:rPr lang="pt-PT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lang="pt-PT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his amount will cover: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71999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7175" lvl="0" marL="71999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a) Structure (2 meters) : nursery profile + 3 growth profiles; Accessories (plugs, injectors, tubes, hoses, brackets); Nutrient Solution Reservoir; Submersible pump;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71999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7175" lvl="0" marL="71999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b) IoT Sensors/actuators - Applicable to the Hydroponics Kit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71999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-pH sensor</a:t>
            </a:r>
            <a:r>
              <a:rPr lang="pt-PT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ORP measurement sensor</a:t>
            </a:r>
            <a:r>
              <a:rPr lang="pt-PT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Analog TDS (total dissolved solid) sensor</a:t>
            </a:r>
            <a:r>
              <a:rPr lang="pt-PT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Turbidity sensor</a:t>
            </a:r>
            <a:r>
              <a:rPr lang="pt-PT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Liquid level sensor</a:t>
            </a:r>
            <a:r>
              <a:rPr lang="pt-PT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Peristaltic pump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71999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7175" lvl="0" marL="71999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c) IoT Sensors - Environment: 100º indoor PIR (Passive Infrared sensor), Temperature, Humidity and Atmospheric Pressure Sensor</a:t>
            </a:r>
            <a:r>
              <a:rPr lang="pt-PT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UV index meter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71999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7175" lvl="0" marL="719999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d) Microcontroller with WIFI shield</a:t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"/>
          <p:cNvSpPr txBox="1"/>
          <p:nvPr>
            <p:ph type="ctrTitle"/>
          </p:nvPr>
        </p:nvSpPr>
        <p:spPr>
          <a:xfrm>
            <a:off x="1524003" y="540434"/>
            <a:ext cx="10539044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WP3 - IoT Hydroponic  Kit and AI Platform</a:t>
            </a:r>
            <a:endParaRPr sz="4400">
              <a:solidFill>
                <a:srgbClr val="3AB54A"/>
              </a:solidFill>
            </a:endParaRPr>
          </a:p>
        </p:txBody>
      </p:sp>
      <p:sp>
        <p:nvSpPr>
          <p:cNvPr id="204" name="Google Shape;204;p17"/>
          <p:cNvSpPr txBox="1"/>
          <p:nvPr>
            <p:ph idx="1" type="subTitle"/>
          </p:nvPr>
        </p:nvSpPr>
        <p:spPr>
          <a:xfrm>
            <a:off x="1524003" y="2150611"/>
            <a:ext cx="9944100" cy="45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3" marL="3810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Helvetica Neue"/>
              <a:buAutoNum type="arabicPeriod" startAt="4"/>
            </a:pPr>
            <a:r>
              <a:rPr b="1" lang="pt-PT" sz="2000">
                <a:latin typeface="Helvetica Neue"/>
                <a:ea typeface="Helvetica Neue"/>
                <a:cs typeface="Helvetica Neue"/>
                <a:sym typeface="Helvetica Neue"/>
              </a:rPr>
              <a:t>Creation of the Hydroponic IoT&amp;AI plataform</a:t>
            </a:r>
            <a:endParaRPr b="1"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3" marL="3810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Helvetica Neue"/>
              <a:buAutoNum type="arabicPeriod" startAt="4"/>
            </a:pPr>
            <a:r>
              <a:rPr b="1" lang="pt-PT" sz="2000">
                <a:latin typeface="Helvetica Neue"/>
                <a:ea typeface="Helvetica Neue"/>
                <a:cs typeface="Helvetica Neue"/>
                <a:sym typeface="Helvetica Neue"/>
              </a:rPr>
              <a:t>Guides to install (DIY) the Hydroponic Kit</a:t>
            </a:r>
            <a:endParaRPr b="1"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3" marL="3810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Helvetica Neue"/>
              <a:buAutoNum type="arabicPeriod" startAt="4"/>
            </a:pPr>
            <a:r>
              <a:rPr b="1" lang="pt-PT" sz="2000">
                <a:latin typeface="Helvetica Neue"/>
                <a:ea typeface="Helvetica Neue"/>
                <a:cs typeface="Helvetica Neue"/>
                <a:sym typeface="Helvetica Neue"/>
              </a:rPr>
              <a:t>Training preparation </a:t>
            </a:r>
            <a:endParaRPr b="1"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3" marL="3810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Helvetica Neue"/>
              <a:buAutoNum type="arabicPeriod" startAt="4"/>
            </a:pPr>
            <a:r>
              <a:rPr b="1" lang="pt-PT" sz="2000">
                <a:latin typeface="Helvetica Neue"/>
                <a:ea typeface="Helvetica Neue"/>
                <a:cs typeface="Helvetica Neue"/>
                <a:sym typeface="Helvetica Neue"/>
              </a:rPr>
              <a:t>Training Hydroponic Kit (Italy) - 25th- 29th May 2026</a:t>
            </a:r>
            <a:endParaRPr b="1"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3" marL="3810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Helvetica Neue"/>
              <a:buAutoNum type="arabicPeriod" startAt="4"/>
            </a:pPr>
            <a:r>
              <a:rPr b="1" lang="pt-PT" sz="2000">
                <a:latin typeface="Helvetica Neue"/>
                <a:ea typeface="Helvetica Neue"/>
                <a:cs typeface="Helvetica Neue"/>
                <a:sym typeface="Helvetica Neue"/>
              </a:rPr>
              <a:t>Local replication and engament workshops</a:t>
            </a:r>
            <a:endParaRPr b="1"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9249" lvl="4" marL="899999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7FE5FF"/>
              </a:buClr>
              <a:buSzPts val="1900"/>
              <a:buFont typeface="Helvetica Neue"/>
              <a:buChar char="•"/>
            </a:pPr>
            <a:r>
              <a:rPr lang="pt-PT" sz="1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 participants - Agenda, attendance list, photos</a:t>
            </a:r>
            <a:endParaRPr sz="1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22860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3" marL="3810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Helvetica Neue"/>
              <a:buAutoNum type="arabicPeriod" startAt="4"/>
            </a:pPr>
            <a:r>
              <a:rPr b="1" lang="pt-PT" sz="2000">
                <a:latin typeface="Helvetica Neue"/>
                <a:ea typeface="Helvetica Neue"/>
                <a:cs typeface="Helvetica Neue"/>
                <a:sym typeface="Helvetica Neue"/>
              </a:rPr>
              <a:t>WP Evaluation</a:t>
            </a:r>
            <a:endParaRPr b="1" sz="20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8"/>
          <p:cNvSpPr txBox="1"/>
          <p:nvPr>
            <p:ph type="ctrTitle"/>
          </p:nvPr>
        </p:nvSpPr>
        <p:spPr>
          <a:xfrm>
            <a:off x="1524002" y="868681"/>
            <a:ext cx="10667998" cy="1129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r>
              <a:rPr lang="pt-PT" sz="4400">
                <a:solidFill>
                  <a:srgbClr val="3AB54A"/>
                </a:solidFill>
              </a:rPr>
              <a:t>WP4 - Hydroponic Community Hub</a:t>
            </a:r>
            <a:endParaRPr sz="4400">
              <a:solidFill>
                <a:srgbClr val="3AB54A"/>
              </a:solidFill>
            </a:endParaRPr>
          </a:p>
        </p:txBody>
      </p:sp>
      <p:sp>
        <p:nvSpPr>
          <p:cNvPr id="210" name="Google Shape;210;p18"/>
          <p:cNvSpPr txBox="1"/>
          <p:nvPr>
            <p:ph idx="1" type="subTitle"/>
          </p:nvPr>
        </p:nvSpPr>
        <p:spPr>
          <a:xfrm>
            <a:off x="1524003" y="2150611"/>
            <a:ext cx="9944100" cy="45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Calibri"/>
              <a:buAutoNum type="arabicPeriod"/>
            </a:pPr>
            <a:r>
              <a:rPr b="1" lang="pt-PT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Kickoff meeting (Bulgaria) - 18, 19 March 2027</a:t>
            </a:r>
            <a:endParaRPr b="1" sz="2000"/>
          </a:p>
          <a:p>
            <a:pPr indent="-355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AutoNum type="arabicPeriod" startAt="2"/>
            </a:pPr>
            <a:r>
              <a:rPr b="1" lang="pt-PT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Design of the Hydroponic Community Hub</a:t>
            </a:r>
            <a:endParaRPr b="1"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Calibri"/>
              <a:buAutoNum type="arabicPeriod" startAt="2"/>
            </a:pPr>
            <a:r>
              <a:rPr b="1" lang="pt-PT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Development of projects for the Hydroponic Community Hub</a:t>
            </a:r>
            <a:endParaRPr b="1"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Calibri"/>
              <a:buAutoNum type="arabicPeriod" startAt="2"/>
            </a:pPr>
            <a:r>
              <a:rPr b="1" lang="pt-PT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Delivery of Hydroponic Community Hub</a:t>
            </a:r>
            <a:endParaRPr b="1"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Calibri"/>
              <a:buAutoNum type="arabicPeriod" startAt="2"/>
            </a:pPr>
            <a:r>
              <a:rPr b="1" lang="pt-PT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Online Meeting - monitoring</a:t>
            </a:r>
            <a:endParaRPr b="1"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Calibri"/>
              <a:buAutoNum type="arabicPeriod" startAt="2"/>
            </a:pPr>
            <a:r>
              <a:rPr b="1" lang="pt-PT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Definition and implementation of a promoting strategy of the Hydroponic Community Hub</a:t>
            </a:r>
            <a:endParaRPr b="1"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Calibri"/>
              <a:buAutoNum type="arabicPeriod" startAt="2"/>
            </a:pPr>
            <a:r>
              <a:rPr b="1" lang="pt-PT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Replication and showcase activities</a:t>
            </a:r>
            <a:endParaRPr b="1"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Calibri"/>
              <a:buAutoNum type="arabicPeriod" startAt="2"/>
            </a:pPr>
            <a:r>
              <a:rPr b="1" lang="pt-PT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Final Event - Portugal (AEAC) - 27-28 May 2027</a:t>
            </a:r>
            <a:endParaRPr b="1"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55600" lvl="3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2000"/>
              <a:buFont typeface="Calibri"/>
              <a:buAutoNum type="arabicPeriod" startAt="2"/>
            </a:pPr>
            <a:r>
              <a:rPr b="1" lang="pt-PT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WP Evaluation</a:t>
            </a:r>
            <a:endParaRPr b="1"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1d1f55b4c1_0_9"/>
          <p:cNvSpPr txBox="1"/>
          <p:nvPr>
            <p:ph type="ctrTitle"/>
          </p:nvPr>
        </p:nvSpPr>
        <p:spPr>
          <a:xfrm>
            <a:off x="241302" y="1866900"/>
            <a:ext cx="11861700" cy="2787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97B6A"/>
              </a:buClr>
              <a:buSzPts val="4400"/>
              <a:buNone/>
            </a:pPr>
            <a:br>
              <a:rPr lang="pt-PT" sz="4400">
                <a:solidFill>
                  <a:srgbClr val="3AB54A"/>
                </a:solidFill>
              </a:rPr>
            </a:br>
            <a:r>
              <a:rPr lang="pt-PT" sz="4400">
                <a:solidFill>
                  <a:srgbClr val="3AB54A"/>
                </a:solidFill>
              </a:rPr>
              <a:t>Thank you!</a:t>
            </a:r>
            <a:br>
              <a:rPr lang="pt-PT" sz="4400">
                <a:solidFill>
                  <a:srgbClr val="3AB54A"/>
                </a:solidFill>
              </a:rPr>
            </a:br>
            <a:br>
              <a:rPr lang="pt-PT" sz="4400">
                <a:solidFill>
                  <a:srgbClr val="3AB54A"/>
                </a:solidFill>
              </a:rPr>
            </a:br>
            <a:r>
              <a:rPr lang="pt-PT" sz="4400">
                <a:solidFill>
                  <a:srgbClr val="3AB54A"/>
                </a:solidFill>
              </a:rPr>
              <a:t>IT WILL BE GREAT TO  WORK TOGETHER!</a:t>
            </a:r>
            <a:endParaRPr sz="4400">
              <a:solidFill>
                <a:srgbClr val="3AB54A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2024-04-08T15:03:47Z</dcterms:created>
  <dc:creator>Microsoft Office User</dc:creator>
</cp:coreProperties>
</file>